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4"/>
  </p:sldMasterIdLst>
  <p:notesMasterIdLst>
    <p:notesMasterId r:id="rId20"/>
  </p:notesMasterIdLst>
  <p:handoutMasterIdLst>
    <p:handoutMasterId r:id="rId21"/>
  </p:handoutMasterIdLst>
  <p:sldIdLst>
    <p:sldId id="811" r:id="rId5"/>
    <p:sldId id="843" r:id="rId6"/>
    <p:sldId id="830" r:id="rId7"/>
    <p:sldId id="870" r:id="rId8"/>
    <p:sldId id="868" r:id="rId9"/>
    <p:sldId id="875" r:id="rId10"/>
    <p:sldId id="873" r:id="rId11"/>
    <p:sldId id="874" r:id="rId12"/>
    <p:sldId id="871" r:id="rId13"/>
    <p:sldId id="869" r:id="rId14"/>
    <p:sldId id="866" r:id="rId15"/>
    <p:sldId id="867" r:id="rId16"/>
    <p:sldId id="844" r:id="rId17"/>
    <p:sldId id="864" r:id="rId18"/>
    <p:sldId id="876" r:id="rId19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FDFA6FF4-F7BA-4338-8046-9D76365F9FA1}">
          <p14:sldIdLst>
            <p14:sldId id="811"/>
            <p14:sldId id="843"/>
            <p14:sldId id="830"/>
            <p14:sldId id="870"/>
            <p14:sldId id="868"/>
            <p14:sldId id="875"/>
            <p14:sldId id="873"/>
            <p14:sldId id="874"/>
            <p14:sldId id="871"/>
            <p14:sldId id="869"/>
            <p14:sldId id="866"/>
            <p14:sldId id="867"/>
            <p14:sldId id="844"/>
            <p14:sldId id="864"/>
            <p14:sldId id="8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40" userDrawn="1">
          <p15:clr>
            <a:srgbClr val="A4A3A4"/>
          </p15:clr>
        </p15:guide>
        <p15:guide id="2" pos="2121" userDrawn="1">
          <p15:clr>
            <a:srgbClr val="A4A3A4"/>
          </p15:clr>
        </p15:guide>
        <p15:guide id="3" orient="horz" pos="2835" userDrawn="1">
          <p15:clr>
            <a:srgbClr val="A4A3A4"/>
          </p15:clr>
        </p15:guide>
        <p15:guide id="4" pos="2116" userDrawn="1">
          <p15:clr>
            <a:srgbClr val="A4A3A4"/>
          </p15:clr>
        </p15:guide>
        <p15:guide id="5" orient="horz" pos="2933" userDrawn="1">
          <p15:clr>
            <a:srgbClr val="A4A3A4"/>
          </p15:clr>
        </p15:guide>
        <p15:guide id="6" orient="horz" pos="2928" userDrawn="1">
          <p15:clr>
            <a:srgbClr val="A4A3A4"/>
          </p15:clr>
        </p15:guide>
        <p15:guide id="7" pos="2213" userDrawn="1">
          <p15:clr>
            <a:srgbClr val="A4A3A4"/>
          </p15:clr>
        </p15:guide>
        <p15:guide id="8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rin Swartout" initials="ES" lastIdx="73" clrIdx="0">
    <p:extLst/>
  </p:cmAuthor>
  <p:cmAuthor id="2" name="PDRI-MS" initials="MS" lastIdx="11" clrIdx="1"/>
  <p:cmAuthor id="3" name="Robin Anne Rojas" initials="RAR" lastIdx="41" clrIdx="2"/>
  <p:cmAuthor id="4" name="Lucy Wang" initials="LW" lastIdx="2" clrIdx="3"/>
  <p:cmAuthor id="5" name="Jennifer Nelligan" initials="JN" lastIdx="1" clrIdx="4">
    <p:extLst/>
  </p:cmAuthor>
  <p:cmAuthor id="6" name="Jennifer Nelligan" initials="JN [2]" lastIdx="1" clrIdx="5">
    <p:extLst/>
  </p:cmAuthor>
  <p:cmAuthor id="7" name="Jennifer Nelligan" initials="JN [3]" lastIdx="1" clrIdx="6">
    <p:extLst/>
  </p:cmAuthor>
  <p:cmAuthor id="8" name="Jennifer Nelligan" initials="JN [4]" lastIdx="1" clrIdx="7">
    <p:extLst/>
  </p:cmAuthor>
  <p:cmAuthor id="9" name="Jennifer Nelligan" initials="JN [5]" lastIdx="1" clrIdx="8">
    <p:extLst/>
  </p:cmAuthor>
  <p:cmAuthor id="10" name="Jennifer Nelligan" initials="JN [6]" lastIdx="1" clrIdx="9">
    <p:extLst/>
  </p:cmAuthor>
  <p:cmAuthor id="11" name="Jennifer Nelligan" initials="JN [7]" lastIdx="1" clrIdx="10">
    <p:extLst/>
  </p:cmAuthor>
  <p:cmAuthor id="12" name="Jennifer Nelligan" initials="JN [8]" lastIdx="1" clrIdx="11">
    <p:extLst/>
  </p:cmAuthor>
  <p:cmAuthor id="13" name="Jennifer Nelligan" initials="JN [9]" lastIdx="1" clrIdx="12">
    <p:extLst/>
  </p:cmAuthor>
  <p:cmAuthor id="14" name="Jennifer Nelligan" initials="JN [10]" lastIdx="1" clrIdx="13">
    <p:extLst/>
  </p:cmAuthor>
  <p:cmAuthor id="15" name="Jennifer Nelligan" initials="JN [11]" lastIdx="1" clrIdx="14">
    <p:extLst/>
  </p:cmAuthor>
  <p:cmAuthor id="16" name="Jennifer Nelligan" initials="JN [12]" lastIdx="1" clrIdx="15">
    <p:extLst/>
  </p:cmAuthor>
  <p:cmAuthor id="17" name="Jennifer Nelligan" initials="JN [13]" lastIdx="1" clrIdx="16">
    <p:extLst/>
  </p:cmAuthor>
  <p:cmAuthor id="18" name="Jennifer Nelligan" initials="JN [14]" lastIdx="1" clrIdx="17">
    <p:extLst/>
  </p:cmAuthor>
  <p:cmAuthor id="19" name="Mark Smith" initials="MS" lastIdx="2" clrIdx="18">
    <p:extLst>
      <p:ext uri="{19B8F6BF-5375-455C-9EA6-DF929625EA0E}">
        <p15:presenceInfo xmlns:p15="http://schemas.microsoft.com/office/powerpoint/2012/main" userId="S-1-5-21-229508193-1390368076-4030988433-687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C76"/>
    <a:srgbClr val="FFB96D"/>
    <a:srgbClr val="DEC5E9"/>
    <a:srgbClr val="C79EDA"/>
    <a:srgbClr val="FFB115"/>
    <a:srgbClr val="58595B"/>
    <a:srgbClr val="00ABC0"/>
    <a:srgbClr val="FF6600"/>
    <a:srgbClr val="FFA937"/>
    <a:srgbClr val="FA97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09" autoAdjust="0"/>
    <p:restoredTop sz="84492" autoAdjust="0"/>
  </p:normalViewPr>
  <p:slideViewPr>
    <p:cSldViewPr>
      <p:cViewPr varScale="1">
        <p:scale>
          <a:sx n="58" d="100"/>
          <a:sy n="58" d="100"/>
        </p:scale>
        <p:origin x="828" y="30"/>
      </p:cViewPr>
      <p:guideLst>
        <p:guide orient="horz" pos="2160"/>
        <p:guide pos="2880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-1118"/>
    </p:cViewPr>
  </p:sorterViewPr>
  <p:notesViewPr>
    <p:cSldViewPr>
      <p:cViewPr varScale="1">
        <p:scale>
          <a:sx n="51" d="100"/>
          <a:sy n="51" d="100"/>
        </p:scale>
        <p:origin x="2814" y="96"/>
      </p:cViewPr>
      <p:guideLst>
        <p:guide orient="horz" pos="2840"/>
        <p:guide pos="2121"/>
        <p:guide orient="horz" pos="2835"/>
        <p:guide pos="2116"/>
        <p:guide orient="horz" pos="2933"/>
        <p:guide orient="horz" pos="2928"/>
        <p:guide pos="2213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037946" cy="464345"/>
          </a:xfrm>
          <a:prstGeom prst="rect">
            <a:avLst/>
          </a:prstGeom>
        </p:spPr>
        <p:txBody>
          <a:bodyPr vert="horz" lIns="91234" tIns="45618" rIns="91234" bIns="4561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871" y="1"/>
            <a:ext cx="3037946" cy="464345"/>
          </a:xfrm>
          <a:prstGeom prst="rect">
            <a:avLst/>
          </a:prstGeom>
        </p:spPr>
        <p:txBody>
          <a:bodyPr vert="horz" lIns="91234" tIns="45618" rIns="91234" bIns="45618" rtlCol="0"/>
          <a:lstStyle>
            <a:lvl1pPr algn="r">
              <a:defRPr sz="1200"/>
            </a:lvl1pPr>
          </a:lstStyle>
          <a:p>
            <a:fld id="{78C4DF41-FEC9-4C5A-B205-00B6CD8837ED}" type="datetimeFigureOut">
              <a:rPr lang="en-US" smtClean="0"/>
              <a:t>4/24/2019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30473"/>
            <a:ext cx="3037946" cy="464345"/>
          </a:xfrm>
          <a:prstGeom prst="rect">
            <a:avLst/>
          </a:prstGeom>
        </p:spPr>
        <p:txBody>
          <a:bodyPr vert="horz" lIns="91234" tIns="45618" rIns="91234" bIns="4561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871" y="8830473"/>
            <a:ext cx="3037946" cy="464345"/>
          </a:xfrm>
          <a:prstGeom prst="rect">
            <a:avLst/>
          </a:prstGeom>
        </p:spPr>
        <p:txBody>
          <a:bodyPr vert="horz" lIns="91234" tIns="45618" rIns="91234" bIns="45618" rtlCol="0" anchor="b"/>
          <a:lstStyle>
            <a:lvl1pPr algn="r">
              <a:defRPr sz="1200"/>
            </a:lvl1pPr>
          </a:lstStyle>
          <a:p>
            <a:fld id="{F36FDFB4-7C01-495B-BB36-1E40F61EDE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4007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49" tIns="46576" rIns="93149" bIns="46576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9" y="0"/>
            <a:ext cx="3037840" cy="464820"/>
          </a:xfrm>
          <a:prstGeom prst="rect">
            <a:avLst/>
          </a:prstGeom>
        </p:spPr>
        <p:txBody>
          <a:bodyPr vert="horz" lIns="93149" tIns="46576" rIns="93149" bIns="46576" rtlCol="0"/>
          <a:lstStyle>
            <a:lvl1pPr algn="r">
              <a:defRPr sz="1200"/>
            </a:lvl1pPr>
          </a:lstStyle>
          <a:p>
            <a:fld id="{9320789F-24BA-4021-B029-5175AF167518}" type="datetimeFigureOut">
              <a:rPr lang="en-US" smtClean="0"/>
              <a:t>4/24/2019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49" tIns="46576" rIns="93149" bIns="46576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49" tIns="46576" rIns="93149" bIns="46576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49" tIns="46576" rIns="93149" bIns="46576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9" y="8829967"/>
            <a:ext cx="3037840" cy="464820"/>
          </a:xfrm>
          <a:prstGeom prst="rect">
            <a:avLst/>
          </a:prstGeom>
        </p:spPr>
        <p:txBody>
          <a:bodyPr vert="horz" lIns="93149" tIns="46576" rIns="93149" bIns="46576" rtlCol="0" anchor="b"/>
          <a:lstStyle>
            <a:lvl1pPr algn="r">
              <a:defRPr sz="1200"/>
            </a:lvl1pPr>
          </a:lstStyle>
          <a:p>
            <a:fld id="{D0CB9764-647B-4A0B-9CA5-C3B229C1C9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123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114000"/>
      </a:lnSpc>
      <a:spcBef>
        <a:spcPts val="600"/>
      </a:spcBef>
      <a:defRPr sz="1200" kern="1200">
        <a:solidFill>
          <a:schemeClr val="tx1"/>
        </a:solidFill>
        <a:latin typeface="Calibri Light" panose="020F0302020204030204" pitchFamily="34" charset="0"/>
        <a:ea typeface="+mn-ea"/>
        <a:cs typeface="+mn-cs"/>
      </a:defRPr>
    </a:lvl1pPr>
    <a:lvl2pPr marL="457200" algn="l" defTabSz="914400" rtl="0" eaLnBrk="1" latinLnBrk="0" hangingPunct="1">
      <a:lnSpc>
        <a:spcPct val="114000"/>
      </a:lnSpc>
      <a:spcBef>
        <a:spcPts val="600"/>
      </a:spcBef>
      <a:defRPr sz="1200" kern="1200">
        <a:solidFill>
          <a:schemeClr val="tx1"/>
        </a:solidFill>
        <a:latin typeface="Calibri Light" panose="020F0302020204030204" pitchFamily="34" charset="0"/>
        <a:ea typeface="+mn-ea"/>
        <a:cs typeface="+mn-cs"/>
      </a:defRPr>
    </a:lvl2pPr>
    <a:lvl3pPr marL="914400" algn="l" defTabSz="914400" rtl="0" eaLnBrk="1" latinLnBrk="0" hangingPunct="1">
      <a:lnSpc>
        <a:spcPct val="114000"/>
      </a:lnSpc>
      <a:spcBef>
        <a:spcPts val="600"/>
      </a:spcBef>
      <a:defRPr sz="1200" kern="1200">
        <a:solidFill>
          <a:schemeClr val="tx1"/>
        </a:solidFill>
        <a:latin typeface="Calibri Light" panose="020F0302020204030204" pitchFamily="34" charset="0"/>
        <a:ea typeface="+mn-ea"/>
        <a:cs typeface="+mn-cs"/>
      </a:defRPr>
    </a:lvl3pPr>
    <a:lvl4pPr marL="1371600" algn="l" defTabSz="914400" rtl="0" eaLnBrk="1" latinLnBrk="0" hangingPunct="1">
      <a:lnSpc>
        <a:spcPct val="114000"/>
      </a:lnSpc>
      <a:spcBef>
        <a:spcPts val="600"/>
      </a:spcBef>
      <a:defRPr sz="1200" kern="1200">
        <a:solidFill>
          <a:schemeClr val="tx1"/>
        </a:solidFill>
        <a:latin typeface="Calibri Light" panose="020F0302020204030204" pitchFamily="34" charset="0"/>
        <a:ea typeface="+mn-ea"/>
        <a:cs typeface="+mn-cs"/>
      </a:defRPr>
    </a:lvl4pPr>
    <a:lvl5pPr marL="1828800" algn="l" defTabSz="914400" rtl="0" eaLnBrk="1" latinLnBrk="0" hangingPunct="1">
      <a:lnSpc>
        <a:spcPct val="114000"/>
      </a:lnSpc>
      <a:spcBef>
        <a:spcPts val="600"/>
      </a:spcBef>
      <a:defRPr sz="1200" kern="1200">
        <a:solidFill>
          <a:schemeClr val="tx1"/>
        </a:solidFill>
        <a:latin typeface="Calibri Light" panose="020F03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B9764-647B-4A0B-9CA5-C3B229C1C93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357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CB9764-647B-4A0B-9CA5-C3B229C1C93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590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" t="26731" r="27577"/>
          <a:stretch/>
        </p:blipFill>
        <p:spPr>
          <a:xfrm>
            <a:off x="5581897" y="3341077"/>
            <a:ext cx="3562103" cy="2032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8151" r="13724" b="14227"/>
          <a:stretch/>
        </p:blipFill>
        <p:spPr>
          <a:xfrm>
            <a:off x="5581899" y="1260232"/>
            <a:ext cx="3562102" cy="18561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4854" y="2543587"/>
            <a:ext cx="4367456" cy="2084741"/>
          </a:xfrm>
        </p:spPr>
        <p:txBody>
          <a:bodyPr anchor="t"/>
          <a:lstStyle>
            <a:lvl1pPr algn="l">
              <a:lnSpc>
                <a:spcPct val="90000"/>
              </a:lnSpc>
              <a:defRPr sz="4000" b="1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854" y="1614533"/>
            <a:ext cx="3761764" cy="929054"/>
          </a:xfrm>
        </p:spPr>
        <p:txBody>
          <a:bodyPr anchor="b"/>
          <a:lstStyle>
            <a:lvl1pPr marL="0" indent="0">
              <a:buNone/>
              <a:defRPr sz="2000" b="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NRCS-Divider-Slide_Raindrop.png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253"/>
          <a:stretch/>
        </p:blipFill>
        <p:spPr>
          <a:xfrm>
            <a:off x="7895119" y="2031999"/>
            <a:ext cx="1258650" cy="267677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614854" y="4628328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solidFill>
                  <a:prstClr val="white"/>
                </a:solidFill>
                <a:ea typeface="+mj-ea"/>
                <a:cs typeface="+mj-cs"/>
              </a:rPr>
              <a:t>Mission Support Services</a:t>
            </a:r>
            <a:br>
              <a:rPr lang="en-US" sz="2000" dirty="0">
                <a:solidFill>
                  <a:prstClr val="white"/>
                </a:solidFill>
                <a:ea typeface="+mj-ea"/>
                <a:cs typeface="+mj-cs"/>
              </a:rPr>
            </a:br>
            <a:r>
              <a:rPr lang="en-US" sz="2000" dirty="0">
                <a:solidFill>
                  <a:prstClr val="white"/>
                </a:solidFill>
                <a:ea typeface="+mj-ea"/>
                <a:cs typeface="+mj-cs"/>
              </a:rPr>
              <a:t>Operations Associate Chief Area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06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R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2419349"/>
            <a:ext cx="9144000" cy="1551523"/>
          </a:xfrm>
          <a:prstGeom prst="rect">
            <a:avLst/>
          </a:prstGeom>
          <a:solidFill>
            <a:srgbClr val="002C76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8600" y="2537885"/>
            <a:ext cx="6400800" cy="132292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600" b="0" u="none" cap="none" spc="-150" normalizeH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Insert Transition Slide Title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4095750"/>
            <a:ext cx="5867400" cy="5397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="0">
                <a:solidFill>
                  <a:srgbClr val="58595B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pic>
        <p:nvPicPr>
          <p:cNvPr id="10" name="Picture 9" descr="NRCS-Divider-Slide_Raindrop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253"/>
          <a:stretch/>
        </p:blipFill>
        <p:spPr>
          <a:xfrm>
            <a:off x="7895119" y="2031999"/>
            <a:ext cx="1258650" cy="267677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0" y="0"/>
            <a:ext cx="9144000" cy="685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966502" y="6324600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rgbClr val="00ABC0"/>
                </a:solidFill>
                <a:latin typeface="+mj-lt"/>
              </a:rPr>
              <a:t>Mission Support Services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1661" y="62674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C9244-15B3-8F40-A6D8-795DD2FF1F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535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815" y="635000"/>
            <a:ext cx="8757137" cy="80693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815" y="1600200"/>
            <a:ext cx="7631724" cy="4525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8059616" y="1609726"/>
            <a:ext cx="949203" cy="37926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66502" y="6324600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rgbClr val="00ABC0"/>
                </a:solidFill>
                <a:latin typeface="+mj-lt"/>
              </a:rPr>
              <a:t>Mission Support Services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1661" y="62674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C9244-15B3-8F40-A6D8-795DD2FF1F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23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815" y="1600200"/>
            <a:ext cx="6811108" cy="4525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7151077" y="1609969"/>
            <a:ext cx="1867875" cy="39780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7209694" y="2413000"/>
            <a:ext cx="1760413" cy="3067050"/>
          </a:xfrm>
        </p:spPr>
        <p:txBody>
          <a:bodyPr>
            <a:normAutofit/>
          </a:bodyPr>
          <a:lstStyle>
            <a:lvl1pPr algn="l">
              <a:defRPr sz="1000" b="0">
                <a:solidFill>
                  <a:schemeClr val="tx1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Fifth level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7208624" y="1709738"/>
            <a:ext cx="1762218" cy="615339"/>
          </a:xfrm>
        </p:spPr>
        <p:txBody>
          <a:bodyPr>
            <a:noAutofit/>
          </a:bodyPr>
          <a:lstStyle>
            <a:lvl1pPr>
              <a:defRPr sz="1200">
                <a:solidFill>
                  <a:srgbClr val="139AB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966502" y="6324600"/>
            <a:ext cx="19159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rgbClr val="00ABC0"/>
                </a:solidFill>
                <a:latin typeface="+mj-lt"/>
              </a:rPr>
              <a:t>Mission Support Services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1661" y="62674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C9244-15B3-8F40-A6D8-795DD2FF1F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467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1031FBD-6318-4E1F-B708-AE21DB5AB345}" type="datetime1">
              <a:rPr lang="en-US" smtClean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Natural Resources Conservation Service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789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814" y="566615"/>
            <a:ext cx="8229600" cy="943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1814" y="1600200"/>
            <a:ext cx="773136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1661" y="628552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C9244-15B3-8F40-A6D8-795DD2FF1F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27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3" r:id="rId2"/>
    <p:sldLayoutId id="2147483691" r:id="rId3"/>
    <p:sldLayoutId id="2147483692" r:id="rId4"/>
    <p:sldLayoutId id="2147483695" r:id="rId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rgbClr val="58595B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2000" b="1" kern="1200">
          <a:solidFill>
            <a:srgbClr val="053773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onnections.usda.gov/wikis/home?lang=en-us#!/wiki/Wbf1a820869d2_4a3f_b5e4_008fd4368c03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8327" y="1066800"/>
            <a:ext cx="5431057" cy="4464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26" y="4131397"/>
            <a:ext cx="5412730" cy="120089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r"/>
            <a:br>
              <a:rPr lang="en-US" sz="2200" dirty="0">
                <a:solidFill>
                  <a:srgbClr val="002C76"/>
                </a:solidFill>
              </a:rPr>
            </a:br>
            <a:br>
              <a:rPr lang="en-US" sz="2200" dirty="0">
                <a:solidFill>
                  <a:srgbClr val="002C76"/>
                </a:solidFill>
              </a:rPr>
            </a:br>
            <a:r>
              <a:rPr lang="en-US" sz="2200" dirty="0">
                <a:solidFill>
                  <a:srgbClr val="002C76"/>
                </a:solidFill>
              </a:rPr>
              <a:t>All Hands on Deck Update</a:t>
            </a:r>
            <a:endParaRPr lang="en-US" sz="2200" dirty="0">
              <a:solidFill>
                <a:srgbClr val="002C76"/>
              </a:solidFill>
              <a:effectLst>
                <a:outerShdw blurRad="50800" dist="50800" dir="5400000" algn="ctr" rotWithShape="0">
                  <a:schemeClr val="tx1"/>
                </a:outerShdw>
              </a:effectLst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21890" y="4419600"/>
            <a:ext cx="3327051" cy="8382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400" b="1" i="1" dirty="0">
                <a:latin typeface="+mj-lt"/>
              </a:rPr>
              <a:t>May 2019</a:t>
            </a:r>
          </a:p>
        </p:txBody>
      </p:sp>
      <p:pic>
        <p:nvPicPr>
          <p:cNvPr id="5" name="Picture 4" descr="NRCS-Divider-Slide_Raindrop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253"/>
          <a:stretch/>
        </p:blipFill>
        <p:spPr>
          <a:xfrm>
            <a:off x="7924800" y="2031999"/>
            <a:ext cx="1258650" cy="267677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BA95E36-A7CA-4C4C-8F95-EDFD62E98FBB}"/>
              </a:ext>
            </a:extLst>
          </p:cNvPr>
          <p:cNvSpPr/>
          <p:nvPr/>
        </p:nvSpPr>
        <p:spPr>
          <a:xfrm>
            <a:off x="1524000" y="1328619"/>
            <a:ext cx="3657600" cy="120089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72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CART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D4F982-FC34-4D04-AF38-9DB252514BB5}"/>
              </a:ext>
            </a:extLst>
          </p:cNvPr>
          <p:cNvSpPr txBox="1"/>
          <p:nvPr/>
        </p:nvSpPr>
        <p:spPr>
          <a:xfrm>
            <a:off x="457200" y="2354081"/>
            <a:ext cx="4724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/>
              <a:t>Conservation Assessment Ranking Tool</a:t>
            </a:r>
          </a:p>
        </p:txBody>
      </p:sp>
    </p:spTree>
    <p:extLst>
      <p:ext uri="{BB962C8B-B14F-4D97-AF65-F5344CB8AC3E}">
        <p14:creationId xmlns:p14="http://schemas.microsoft.com/office/powerpoint/2010/main" val="514207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17B14-0E96-4D6B-967E-7A9E2BCB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814" y="656492"/>
            <a:ext cx="8229600" cy="94370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National Bulletin 440-19-9</a:t>
            </a:r>
            <a:br>
              <a:rPr lang="en-US" dirty="0"/>
            </a:br>
            <a:r>
              <a:rPr lang="en-US" sz="2200" dirty="0"/>
              <a:t>Review of CART Resource Concern Assessment Document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CAB90-1663-4BE3-B072-437F84F7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1661" y="6285524"/>
            <a:ext cx="2133600" cy="365125"/>
          </a:xfrm>
        </p:spPr>
        <p:txBody>
          <a:bodyPr/>
          <a:lstStyle/>
          <a:p>
            <a:fld id="{4219272A-714B-4394-91B3-C883D28F4F8C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9A67DAB-D5F8-47CC-9AF8-E52ADC67B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297" y="1828800"/>
            <a:ext cx="7731369" cy="2209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 employees had the authority to comment during a 45 day window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SharePoint interface was created to collect comments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Comment period closed on April 19</a:t>
            </a:r>
            <a:r>
              <a:rPr lang="en-US" baseline="30000" dirty="0"/>
              <a:t>th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1856 distinct comments of various types and level of detail received!</a:t>
            </a:r>
          </a:p>
          <a:p>
            <a:endParaRPr lang="en-US" dirty="0"/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AutoNum type="arabicPeriod"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0EBADC-F411-4A92-A783-4D278D269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9850" y="3966703"/>
            <a:ext cx="2924299" cy="268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50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17B14-0E96-4D6B-967E-7A9E2BCBA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1856 Comments – Now What?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CAB90-1663-4BE3-B072-437F84F7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11</a:t>
            </a:fld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3F85287-3C17-4380-B551-3390CBF355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567598"/>
              </p:ext>
            </p:extLst>
          </p:nvPr>
        </p:nvGraphicFramePr>
        <p:xfrm>
          <a:off x="813534" y="1648599"/>
          <a:ext cx="5937250" cy="11034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476385673"/>
                    </a:ext>
                  </a:extLst>
                </a:gridCol>
                <a:gridCol w="4667885">
                  <a:extLst>
                    <a:ext uri="{9D8B030D-6E8A-4147-A177-3AD203B41FA5}">
                      <a16:colId xmlns:a16="http://schemas.microsoft.com/office/drawing/2014/main" val="2529173903"/>
                    </a:ext>
                  </a:extLst>
                </a:gridCol>
                <a:gridCol w="735965">
                  <a:extLst>
                    <a:ext uri="{9D8B030D-6E8A-4147-A177-3AD203B41FA5}">
                      <a16:colId xmlns:a16="http://schemas.microsoft.com/office/drawing/2014/main" val="1619133304"/>
                    </a:ext>
                  </a:extLst>
                </a:gridCol>
              </a:tblGrid>
              <a:tr h="1651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Item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Action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Target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00121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Compile Questions and Distribute to Team Leads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May 3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2236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Compile master copy of questions and store on Sharepoint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May 3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858784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Create a FAQ document with response to generalized Questions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June 5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70499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Set-up Weekly Call in meeting for Team Leads to have open discussion 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Weekly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6741195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EB58F126-576A-40ED-9B97-BD61481625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745" y="1371600"/>
            <a:ext cx="27432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Feedback Team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E5DA080-CC5E-4E21-9478-251470BA80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3913545"/>
              </p:ext>
            </p:extLst>
          </p:nvPr>
        </p:nvGraphicFramePr>
        <p:xfrm>
          <a:off x="813534" y="2997351"/>
          <a:ext cx="5937250" cy="11176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58066">
                  <a:extLst>
                    <a:ext uri="{9D8B030D-6E8A-4147-A177-3AD203B41FA5}">
                      <a16:colId xmlns:a16="http://schemas.microsoft.com/office/drawing/2014/main" val="2401285962"/>
                    </a:ext>
                  </a:extLst>
                </a:gridCol>
                <a:gridCol w="4644489">
                  <a:extLst>
                    <a:ext uri="{9D8B030D-6E8A-4147-A177-3AD203B41FA5}">
                      <a16:colId xmlns:a16="http://schemas.microsoft.com/office/drawing/2014/main" val="3006037492"/>
                    </a:ext>
                  </a:extLst>
                </a:gridCol>
                <a:gridCol w="734695">
                  <a:extLst>
                    <a:ext uri="{9D8B030D-6E8A-4147-A177-3AD203B41FA5}">
                      <a16:colId xmlns:a16="http://schemas.microsoft.com/office/drawing/2014/main" val="4108098927"/>
                    </a:ext>
                  </a:extLst>
                </a:gridCol>
              </a:tblGrid>
              <a:tr h="1651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Item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Action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Target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32742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Review Feedback and provide generalized questions and responses to Feedback Team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May 31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84735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Work with team to provide revised questions and points as appropriate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May 31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17758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Work with team to populate Points for Practices table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May 31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12821627"/>
                  </a:ext>
                </a:extLst>
              </a:tr>
            </a:tbl>
          </a:graphicData>
        </a:graphic>
      </p:graphicFrame>
      <p:sp>
        <p:nvSpPr>
          <p:cNvPr id="11" name="Rectangle 3">
            <a:extLst>
              <a:ext uri="{FF2B5EF4-FFF2-40B4-BE49-F238E27FC236}">
                <a16:creationId xmlns:a16="http://schemas.microsoft.com/office/drawing/2014/main" id="{396BA6D9-90D7-40A8-8DA6-B9F5E53692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2728475"/>
            <a:ext cx="54102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Team Leads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10A8715-51DB-403D-91F8-F732788974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9068878"/>
              </p:ext>
            </p:extLst>
          </p:nvPr>
        </p:nvGraphicFramePr>
        <p:xfrm>
          <a:off x="826521" y="4377469"/>
          <a:ext cx="5937250" cy="131330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5079">
                  <a:extLst>
                    <a:ext uri="{9D8B030D-6E8A-4147-A177-3AD203B41FA5}">
                      <a16:colId xmlns:a16="http://schemas.microsoft.com/office/drawing/2014/main" val="1664943195"/>
                    </a:ext>
                  </a:extLst>
                </a:gridCol>
                <a:gridCol w="4656841">
                  <a:extLst>
                    <a:ext uri="{9D8B030D-6E8A-4147-A177-3AD203B41FA5}">
                      <a16:colId xmlns:a16="http://schemas.microsoft.com/office/drawing/2014/main" val="620160111"/>
                    </a:ext>
                  </a:extLst>
                </a:gridCol>
                <a:gridCol w="735330">
                  <a:extLst>
                    <a:ext uri="{9D8B030D-6E8A-4147-A177-3AD203B41FA5}">
                      <a16:colId xmlns:a16="http://schemas.microsoft.com/office/drawing/2014/main" val="1789921008"/>
                    </a:ext>
                  </a:extLst>
                </a:gridCol>
              </a:tblGrid>
              <a:tr h="1651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Item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Action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Target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303343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CART UAT Site, portions will go active this week.  More info in weekly meeting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Weekly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23901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Assessment Revisions worked into testing site for version 1.0 changes</a:t>
                      </a:r>
                      <a:endParaRPr lang="en-US" sz="11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Backlog list of version 2.0 changes started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June 30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152848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Second Round of Feedback with testing environment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July 15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9894758"/>
                  </a:ext>
                </a:extLst>
              </a:tr>
            </a:tbl>
          </a:graphicData>
        </a:graphic>
      </p:graphicFrame>
      <p:sp>
        <p:nvSpPr>
          <p:cNvPr id="13" name="Rectangle 4">
            <a:extLst>
              <a:ext uri="{FF2B5EF4-FFF2-40B4-BE49-F238E27FC236}">
                <a16:creationId xmlns:a16="http://schemas.microsoft.com/office/drawing/2014/main" id="{C7576FE0-F9BD-429A-94E0-F563AFDE7F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4091959"/>
            <a:ext cx="419100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Next Steps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9654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17B14-0E96-4D6B-967E-7A9E2BCBA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Upcoming –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CAB90-1663-4BE3-B072-437F84F7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9A67DAB-D5F8-47CC-9AF8-E52ADC67B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2800" dirty="0"/>
              <a:t>How to Develop a Ranking Pool in CART</a:t>
            </a:r>
          </a:p>
          <a:p>
            <a:pPr algn="ctr"/>
            <a:endParaRPr lang="en-US" sz="2800" dirty="0"/>
          </a:p>
          <a:p>
            <a:r>
              <a:rPr lang="en-US" dirty="0"/>
              <a:t>Audience: 	STCs, ASTCs for Programs, ASTCs for Easements, 			State Program staff</a:t>
            </a:r>
          </a:p>
          <a:p>
            <a:r>
              <a:rPr lang="en-US" dirty="0"/>
              <a:t>Where:		VTC, Skype meeting, (recorded)</a:t>
            </a:r>
          </a:p>
          <a:p>
            <a:endParaRPr lang="en-US" dirty="0"/>
          </a:p>
          <a:p>
            <a:r>
              <a:rPr lang="en-US" dirty="0"/>
              <a:t>When: 		May 21</a:t>
            </a:r>
            <a:r>
              <a:rPr lang="en-US" baseline="30000" dirty="0"/>
              <a:t>st</a:t>
            </a:r>
            <a:r>
              <a:rPr lang="en-US" dirty="0"/>
              <a:t> 1-3pm Eastern</a:t>
            </a:r>
          </a:p>
          <a:p>
            <a:endParaRPr lang="en-US" dirty="0"/>
          </a:p>
          <a:p>
            <a:r>
              <a:rPr lang="en-US" dirty="0"/>
              <a:t>*official notification will be sent out in the near future</a:t>
            </a:r>
          </a:p>
          <a:p>
            <a:endParaRPr lang="en-US" dirty="0"/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847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17B14-0E96-4D6B-967E-7A9E2BCBA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Outline of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CAB90-1663-4BE3-B072-437F84F7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275BCE-7616-4B7F-A99D-CE9028C6A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Prepare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Utilize Locally Led Process for Input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Strategic Ranking Pools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Review Priorities and Questions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Geospatial  Supporting Layers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CART Tool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Choose a Program Template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Configure Ranking Pool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Set Boundary and Filter Criteria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Applicability Questions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Resource Priority Questions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Programmatic Questions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</a:rPr>
              <a:t>Publish Ranking Pool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257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17B14-0E96-4D6B-967E-7A9E2BCBA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 Training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CAB90-1663-4BE3-B072-437F84F7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9A67DAB-D5F8-47CC-9AF8-E52ADC67B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814" y="1600200"/>
            <a:ext cx="8577386" cy="4525963"/>
          </a:xfrm>
        </p:spPr>
        <p:txBody>
          <a:bodyPr/>
          <a:lstStyle/>
          <a:p>
            <a:pPr marL="457200" indent="-457200">
              <a:buAutoNum type="arabicPeriod"/>
            </a:pPr>
            <a:endParaRPr lang="en-US" dirty="0"/>
          </a:p>
          <a:p>
            <a:pPr marL="1890713" indent="-1890713"/>
            <a:r>
              <a:rPr lang="en-US" dirty="0"/>
              <a:t>July	Mission Implementation (SRC/Programs Meeting)</a:t>
            </a:r>
          </a:p>
          <a:p>
            <a:endParaRPr lang="en-US" dirty="0"/>
          </a:p>
          <a:p>
            <a:r>
              <a:rPr lang="en-US" dirty="0"/>
              <a:t>August			Farm Bill Implementation</a:t>
            </a:r>
          </a:p>
          <a:p>
            <a:endParaRPr lang="en-US" dirty="0"/>
          </a:p>
          <a:p>
            <a:r>
              <a:rPr lang="en-US" dirty="0"/>
              <a:t>Sept 16-20th	 CD 2.3/CART 1.0 Train the Trainer</a:t>
            </a:r>
          </a:p>
          <a:p>
            <a:r>
              <a:rPr lang="en-US" dirty="0"/>
              <a:t>Sept 30-Oct 4th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457200" indent="-457200"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933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D44C3-3852-434A-A96F-E55095DE1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2BD9E-9926-43F8-A574-20CCD3419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093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17B14-0E96-4D6B-967E-7A9E2BCBA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CART presentation recordings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CAB90-1663-4BE3-B072-437F84F7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9A67DAB-D5F8-47CC-9AF8-E52ADC67B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814" y="1600201"/>
            <a:ext cx="7731369" cy="1828800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dirty="0"/>
              <a:t>USDA Connect: </a:t>
            </a:r>
            <a:r>
              <a:rPr lang="en-US" dirty="0">
                <a:hlinkClick r:id="rId2"/>
              </a:rPr>
              <a:t>https://connections.usda.gov/wikis/home?lang=en-us#!/wiki/Wbf1a820869d2_4a3f_b5e4_008fd4368c03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dirty="0"/>
          </a:p>
          <a:p>
            <a:pPr marL="457200" indent="-457200">
              <a:buAutoNum type="arabicPeriod"/>
            </a:pPr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F5E0DB-CE81-4438-8D69-C507B4535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61" y="3200400"/>
            <a:ext cx="7076209" cy="1371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91FD79-9CE6-43C1-B6C3-7A1AEB96FB66}"/>
              </a:ext>
            </a:extLst>
          </p:cNvPr>
          <p:cNvSpPr txBox="1"/>
          <p:nvPr/>
        </p:nvSpPr>
        <p:spPr>
          <a:xfrm>
            <a:off x="1905000" y="4657634"/>
            <a:ext cx="4191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Geospatial Capabilities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Assessment Process with 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Ranking Configuration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Q&amp;As</a:t>
            </a:r>
          </a:p>
        </p:txBody>
      </p:sp>
    </p:spTree>
    <p:extLst>
      <p:ext uri="{BB962C8B-B14F-4D97-AF65-F5344CB8AC3E}">
        <p14:creationId xmlns:p14="http://schemas.microsoft.com/office/powerpoint/2010/main" val="1615770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17B14-0E96-4D6B-967E-7A9E2BCBA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CART Development on pace!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CAB90-1663-4BE3-B072-437F84F7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C3D27F-72DB-4865-87F4-5C7C697458A9}"/>
              </a:ext>
            </a:extLst>
          </p:cNvPr>
          <p:cNvSpPr/>
          <p:nvPr/>
        </p:nvSpPr>
        <p:spPr bwMode="auto">
          <a:xfrm>
            <a:off x="457200" y="3977211"/>
            <a:ext cx="8077200" cy="228600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D8427205-76BA-438F-98B9-1F6844E771DA}"/>
              </a:ext>
            </a:extLst>
          </p:cNvPr>
          <p:cNvSpPr/>
          <p:nvPr/>
        </p:nvSpPr>
        <p:spPr bwMode="auto">
          <a:xfrm>
            <a:off x="342900" y="4218319"/>
            <a:ext cx="228600" cy="228600"/>
          </a:xfrm>
          <a:prstGeom prst="triangle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F6175E8A-C69D-4613-9CD0-2692686F5A6B}"/>
              </a:ext>
            </a:extLst>
          </p:cNvPr>
          <p:cNvSpPr/>
          <p:nvPr/>
        </p:nvSpPr>
        <p:spPr bwMode="auto">
          <a:xfrm>
            <a:off x="1295018" y="4221062"/>
            <a:ext cx="228600" cy="2286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7A3E25-E80C-40C0-886F-CE7AD513832E}"/>
              </a:ext>
            </a:extLst>
          </p:cNvPr>
          <p:cNvSpPr txBox="1"/>
          <p:nvPr/>
        </p:nvSpPr>
        <p:spPr>
          <a:xfrm>
            <a:off x="920330" y="4463922"/>
            <a:ext cx="1001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PI 1 </a:t>
            </a:r>
          </a:p>
          <a:p>
            <a:pPr algn="ctr"/>
            <a:r>
              <a:rPr lang="en-US" sz="1400" dirty="0">
                <a:latin typeface="+mj-lt"/>
              </a:rPr>
              <a:t>Nov 2018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E6CD8549-9218-438F-BEB9-F2341DAF9507}"/>
              </a:ext>
            </a:extLst>
          </p:cNvPr>
          <p:cNvSpPr/>
          <p:nvPr/>
        </p:nvSpPr>
        <p:spPr bwMode="auto">
          <a:xfrm>
            <a:off x="2814084" y="4232516"/>
            <a:ext cx="228600" cy="2286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2E9437-D95B-40FF-B25B-95697C9D9C34}"/>
              </a:ext>
            </a:extLst>
          </p:cNvPr>
          <p:cNvSpPr txBox="1"/>
          <p:nvPr/>
        </p:nvSpPr>
        <p:spPr>
          <a:xfrm>
            <a:off x="2427767" y="4487129"/>
            <a:ext cx="1001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PI 2</a:t>
            </a:r>
          </a:p>
          <a:p>
            <a:pPr algn="ctr"/>
            <a:r>
              <a:rPr lang="en-US" sz="1400" dirty="0">
                <a:latin typeface="+mj-lt"/>
              </a:rPr>
              <a:t>Jan 2019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CAF734C1-EB18-446C-B30C-E7E40431E802}"/>
              </a:ext>
            </a:extLst>
          </p:cNvPr>
          <p:cNvSpPr/>
          <p:nvPr/>
        </p:nvSpPr>
        <p:spPr bwMode="auto">
          <a:xfrm>
            <a:off x="7312573" y="4232516"/>
            <a:ext cx="228600" cy="2286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C4D2C705-9AA3-470B-8D12-9068ACC7A9A1}"/>
              </a:ext>
            </a:extLst>
          </p:cNvPr>
          <p:cNvSpPr/>
          <p:nvPr/>
        </p:nvSpPr>
        <p:spPr bwMode="auto">
          <a:xfrm>
            <a:off x="4343400" y="4221062"/>
            <a:ext cx="228600" cy="2286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F2279E-D439-4833-89F3-12A6D10D76BE}"/>
              </a:ext>
            </a:extLst>
          </p:cNvPr>
          <p:cNvSpPr txBox="1"/>
          <p:nvPr/>
        </p:nvSpPr>
        <p:spPr>
          <a:xfrm>
            <a:off x="3853758" y="4477821"/>
            <a:ext cx="1207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PI 3</a:t>
            </a:r>
          </a:p>
          <a:p>
            <a:pPr algn="ctr"/>
            <a:r>
              <a:rPr lang="en-US" sz="1400" dirty="0">
                <a:latin typeface="+mj-lt"/>
              </a:rPr>
              <a:t>April 2019</a:t>
            </a:r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5F29C8B1-0DF3-40CF-933B-D0A08ED24E41}"/>
              </a:ext>
            </a:extLst>
          </p:cNvPr>
          <p:cNvSpPr/>
          <p:nvPr/>
        </p:nvSpPr>
        <p:spPr bwMode="auto">
          <a:xfrm>
            <a:off x="8420100" y="4216585"/>
            <a:ext cx="228600" cy="228600"/>
          </a:xfrm>
          <a:prstGeom prst="triangle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B322FC4C-64A6-444A-A553-ADBD1E18B6B0}"/>
              </a:ext>
            </a:extLst>
          </p:cNvPr>
          <p:cNvSpPr/>
          <p:nvPr/>
        </p:nvSpPr>
        <p:spPr bwMode="auto">
          <a:xfrm>
            <a:off x="5782609" y="4221062"/>
            <a:ext cx="228600" cy="2286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4E01FD-858E-4918-ADCC-656DBBE54F3A}"/>
              </a:ext>
            </a:extLst>
          </p:cNvPr>
          <p:cNvSpPr txBox="1"/>
          <p:nvPr/>
        </p:nvSpPr>
        <p:spPr>
          <a:xfrm>
            <a:off x="5292967" y="4505980"/>
            <a:ext cx="1207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PI 4</a:t>
            </a:r>
          </a:p>
          <a:p>
            <a:pPr algn="ctr"/>
            <a:r>
              <a:rPr lang="en-US" sz="1400" dirty="0">
                <a:latin typeface="+mj-lt"/>
              </a:rPr>
              <a:t>June 2019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C49C424-2D9F-4710-94E3-88DB51B84694}"/>
              </a:ext>
            </a:extLst>
          </p:cNvPr>
          <p:cNvSpPr txBox="1"/>
          <p:nvPr/>
        </p:nvSpPr>
        <p:spPr>
          <a:xfrm>
            <a:off x="-38100" y="4636725"/>
            <a:ext cx="121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+mj-lt"/>
              </a:rPr>
              <a:t>10/01/18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9A04EB-3D71-4224-9811-1C69F02F597F}"/>
              </a:ext>
            </a:extLst>
          </p:cNvPr>
          <p:cNvSpPr txBox="1"/>
          <p:nvPr/>
        </p:nvSpPr>
        <p:spPr>
          <a:xfrm>
            <a:off x="8031482" y="4662487"/>
            <a:ext cx="13411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+mj-lt"/>
              </a:rPr>
              <a:t>09/30/19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477BAE-B810-43C0-9C6C-48DC5F0B0C7B}"/>
              </a:ext>
            </a:extLst>
          </p:cNvPr>
          <p:cNvSpPr txBox="1"/>
          <p:nvPr/>
        </p:nvSpPr>
        <p:spPr>
          <a:xfrm>
            <a:off x="6923567" y="4452059"/>
            <a:ext cx="1001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PI 5</a:t>
            </a:r>
          </a:p>
          <a:p>
            <a:pPr algn="ctr"/>
            <a:r>
              <a:rPr lang="en-US" sz="1400" dirty="0">
                <a:latin typeface="+mj-lt"/>
              </a:rPr>
              <a:t>Aug 2019</a:t>
            </a:r>
          </a:p>
        </p:txBody>
      </p:sp>
      <p:sp>
        <p:nvSpPr>
          <p:cNvPr id="3" name="Star: 5 Points 2">
            <a:extLst>
              <a:ext uri="{FF2B5EF4-FFF2-40B4-BE49-F238E27FC236}">
                <a16:creationId xmlns:a16="http://schemas.microsoft.com/office/drawing/2014/main" id="{C120BDF5-0BF6-4D84-9D63-AE5D0F008E82}"/>
              </a:ext>
            </a:extLst>
          </p:cNvPr>
          <p:cNvSpPr/>
          <p:nvPr/>
        </p:nvSpPr>
        <p:spPr>
          <a:xfrm>
            <a:off x="4152900" y="3888662"/>
            <a:ext cx="609600" cy="374284"/>
          </a:xfrm>
          <a:prstGeom prst="star5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1E23728-C4FC-4106-B0D3-5F721D52E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37" y="1700212"/>
            <a:ext cx="7096125" cy="187295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47F73DD-30F7-4A67-8BD0-94B3C76738F6}"/>
              </a:ext>
            </a:extLst>
          </p:cNvPr>
          <p:cNvSpPr txBox="1"/>
          <p:nvPr/>
        </p:nvSpPr>
        <p:spPr>
          <a:xfrm>
            <a:off x="2615357" y="2557046"/>
            <a:ext cx="2109043" cy="338554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/>
              <a:t>Conservation Train</a:t>
            </a:r>
          </a:p>
        </p:txBody>
      </p:sp>
    </p:spTree>
    <p:extLst>
      <p:ext uri="{BB962C8B-B14F-4D97-AF65-F5344CB8AC3E}">
        <p14:creationId xmlns:p14="http://schemas.microsoft.com/office/powerpoint/2010/main" val="106723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935C5-E5A4-4951-99E8-6E7E88938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BF66CC-4BE6-475B-B817-3171C5D67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38" y="566738"/>
            <a:ext cx="8229600" cy="942975"/>
          </a:xfrm>
        </p:spPr>
        <p:txBody>
          <a:bodyPr>
            <a:normAutofit/>
          </a:bodyPr>
          <a:lstStyle/>
          <a:p>
            <a:r>
              <a:rPr lang="en-US" dirty="0"/>
              <a:t>Three Product Development Teams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786F54C3-1CDD-4416-B380-A6C986FB7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814" y="2362200"/>
            <a:ext cx="2667400" cy="3923324"/>
          </a:xfrm>
        </p:spPr>
        <p:txBody>
          <a:bodyPr>
            <a:normAutofit fontScale="92500" lnSpcReduction="10000"/>
          </a:bodyPr>
          <a:lstStyle/>
          <a:p>
            <a:r>
              <a:rPr lang="en-US" u="sng" dirty="0"/>
              <a:t>Ranking Team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NPMs may create &amp; Complete National template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SPMs may create Ranking Pools &amp; Adjust within Template Constraints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SPMs may select configuration questions for ranking pools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96DB00-543E-489E-958A-CA01C6153319}"/>
              </a:ext>
            </a:extLst>
          </p:cNvPr>
          <p:cNvSpPr txBox="1">
            <a:spLocks/>
          </p:cNvSpPr>
          <p:nvPr/>
        </p:nvSpPr>
        <p:spPr>
          <a:xfrm>
            <a:off x="3047600" y="2362200"/>
            <a:ext cx="2667400" cy="28979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rgbClr val="053773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sng" dirty="0"/>
              <a:t>Assessment Team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RCs Identification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Land Unit Inventory of existing conditions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Select Existing Practices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Calculate Assessment points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B5FEF7D-F903-4817-876E-C1706A981191}"/>
              </a:ext>
            </a:extLst>
          </p:cNvPr>
          <p:cNvSpPr txBox="1">
            <a:spLocks/>
          </p:cNvSpPr>
          <p:nvPr/>
        </p:nvSpPr>
        <p:spPr>
          <a:xfrm>
            <a:off x="5752700" y="2362200"/>
            <a:ext cx="2667400" cy="289792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rgbClr val="053773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sng" dirty="0"/>
              <a:t>Configuration Team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Resource Concerns Component Points (Updated NRT schema)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Publish Display Group from config to NPAD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Set Standard Threshold by Resource Concerns Component 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366D50-8259-464F-AE26-7E8AE6C3A8D3}"/>
              </a:ext>
            </a:extLst>
          </p:cNvPr>
          <p:cNvSpPr txBox="1"/>
          <p:nvPr/>
        </p:nvSpPr>
        <p:spPr>
          <a:xfrm>
            <a:off x="-152400" y="1705124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457200">
              <a:spcBef>
                <a:spcPct val="20000"/>
              </a:spcBef>
            </a:pPr>
            <a:r>
              <a:rPr lang="en-US" sz="2400" b="1" dirty="0">
                <a:solidFill>
                  <a:srgbClr val="053773"/>
                </a:solidFill>
              </a:rPr>
              <a:t>Objectives from PI#3</a:t>
            </a:r>
          </a:p>
        </p:txBody>
      </p:sp>
    </p:spTree>
    <p:extLst>
      <p:ext uri="{BB962C8B-B14F-4D97-AF65-F5344CB8AC3E}">
        <p14:creationId xmlns:p14="http://schemas.microsoft.com/office/powerpoint/2010/main" val="2556569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0ABF4-0824-42A3-9588-C5E3D8433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User Acceptance Testing Environment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273FA9-9974-4D06-A088-23F087D7D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5EEDE7-883D-4596-81BE-1556738C0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814" y="2590800"/>
            <a:ext cx="7731369" cy="35353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Coming soon!</a:t>
            </a:r>
          </a:p>
        </p:txBody>
      </p:sp>
    </p:spTree>
    <p:extLst>
      <p:ext uri="{BB962C8B-B14F-4D97-AF65-F5344CB8AC3E}">
        <p14:creationId xmlns:p14="http://schemas.microsoft.com/office/powerpoint/2010/main" val="1058247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32A49-813A-4A67-A9B7-37BBC3D5E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777A0C-1819-4B53-8AC7-016BED1E6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147BBC-05DB-4E32-B4EF-5895B5902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600"/>
            <a:ext cx="9144000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66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3CF6CF-9651-4086-B813-1675065C1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65DFC5-BE3C-47C3-A23B-919809152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3328"/>
            <a:ext cx="9144000" cy="584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617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043AD4-77A7-4001-838C-5EBDB50EC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1322A7-AD32-43BB-9947-2193966C9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200"/>
            <a:ext cx="9144000" cy="397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271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A46AEC-D1FD-42F5-BF96-DD4AE4DA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272A-714B-4394-91B3-C883D28F4F8C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199366-31A9-4319-BBF7-50B3A39E1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0"/>
            <a:ext cx="8762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53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39AB2"/>
      </a:accent1>
      <a:accent2>
        <a:srgbClr val="78BA22"/>
      </a:accent2>
      <a:accent3>
        <a:srgbClr val="FEC210"/>
      </a:accent3>
      <a:accent4>
        <a:srgbClr val="72A931"/>
      </a:accent4>
      <a:accent5>
        <a:srgbClr val="6989A6"/>
      </a:accent5>
      <a:accent6>
        <a:srgbClr val="4E667B"/>
      </a:accent6>
      <a:hlink>
        <a:srgbClr val="139AB2"/>
      </a:hlink>
      <a:folHlink>
        <a:srgbClr val="10889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9AF1C61A1B7A4D8AA009DE2E45EE62" ma:contentTypeVersion="2" ma:contentTypeDescription="Create a new document." ma:contentTypeScope="" ma:versionID="5108bffca6b62880084f752c83a2df57">
  <xsd:schema xmlns:xsd="http://www.w3.org/2001/XMLSchema" xmlns:xs="http://www.w3.org/2001/XMLSchema" xmlns:p="http://schemas.microsoft.com/office/2006/metadata/properties" xmlns:ns2="134b2e16-61f7-4a30-91ec-c13e6fd8bb51" targetNamespace="http://schemas.microsoft.com/office/2006/metadata/properties" ma:root="true" ma:fieldsID="a6a47ebe2caf24817e2906d5228c8d20" ns2:_="">
    <xsd:import namespace="134b2e16-61f7-4a30-91ec-c13e6fd8bb51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4b2e16-61f7-4a30-91ec-c13e6fd8bb5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4D80318-46DD-4C06-BF6E-F3CEC8D3C2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4b2e16-61f7-4a30-91ec-c13e6fd8bb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A70FF29-E051-4C94-92EF-3F5862FA99DF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134b2e16-61f7-4a30-91ec-c13e6fd8bb5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EB0B21F-EF80-4DC3-8511-C9E4EFEEE2B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52161</TotalTime>
  <Words>408</Words>
  <Application>Microsoft Office PowerPoint</Application>
  <PresentationFormat>On-screen Show (4:3)</PresentationFormat>
  <Paragraphs>147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Wingdings</vt:lpstr>
      <vt:lpstr>Office Theme</vt:lpstr>
      <vt:lpstr>  All Hands on Deck Update</vt:lpstr>
      <vt:lpstr>CART presentation recordings</vt:lpstr>
      <vt:lpstr>CART Development on pace!</vt:lpstr>
      <vt:lpstr>Three Product Development Teams</vt:lpstr>
      <vt:lpstr>User Acceptance Testing Environment</vt:lpstr>
      <vt:lpstr>PowerPoint Presentation</vt:lpstr>
      <vt:lpstr>PowerPoint Presentation</vt:lpstr>
      <vt:lpstr>PowerPoint Presentation</vt:lpstr>
      <vt:lpstr>PowerPoint Presentation</vt:lpstr>
      <vt:lpstr>National Bulletin 440-19-9 Review of CART Resource Concern Assessment Document</vt:lpstr>
      <vt:lpstr>1856 Comments – Now What?</vt:lpstr>
      <vt:lpstr>Upcoming – Training</vt:lpstr>
      <vt:lpstr>Outline of Training</vt:lpstr>
      <vt:lpstr>More Training</vt:lpstr>
      <vt:lpstr>Questions?</vt:lpstr>
    </vt:vector>
  </TitlesOfParts>
  <Company>PDRI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PDRI</dc:creator>
  <cp:lastModifiedBy>Eric McTaggart</cp:lastModifiedBy>
  <cp:revision>1726</cp:revision>
  <cp:lastPrinted>2017-12-11T17:17:08Z</cp:lastPrinted>
  <dcterms:created xsi:type="dcterms:W3CDTF">2014-03-11T13:04:44Z</dcterms:created>
  <dcterms:modified xsi:type="dcterms:W3CDTF">2019-04-24T17:56:51Z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0x0101002D9AF1C61A1B7A4D8AA009DE2E45EE62</vt:lpwstr>
  </property>
</Properties>
</file>